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.jpg" ContentType="image/jpeg"/>
  <Override PartName="/ppt/notesSlides/notesSlide3.xml" ContentType="application/vnd.openxmlformats-officedocument.presentationml.notesSlide+xml"/>
  <Override PartName="/ppt/media/image5.jpg" ContentType="image/jpeg"/>
  <Override PartName="/ppt/notesSlides/notesSlide4.xml" ContentType="application/vnd.openxmlformats-officedocument.presentationml.notesSlide+xml"/>
  <Override PartName="/ppt/media/image6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3.jpg" ContentType="image/jpeg"/>
  <Override PartName="/ppt/notesSlides/notesSlide8.xml" ContentType="application/vnd.openxmlformats-officedocument.presentationml.notesSlide+xml"/>
  <Override PartName="/ppt/media/image15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5.jpg" ContentType="image/jpeg"/>
  <Override PartName="/ppt/media/image26.jpg" ContentType="image/jpeg"/>
  <Override PartName="/ppt/notesSlides/notesSlide13.xml" ContentType="application/vnd.openxmlformats-officedocument.presentationml.notesSlide+xml"/>
  <Override PartName="/ppt/media/image28.jpg" ContentType="image/jpeg"/>
  <Override PartName="/ppt/media/image29.jpg" ContentType="image/jpeg"/>
  <Override PartName="/ppt/media/image30.jpg" ContentType="image/jpeg"/>
  <Override PartName="/ppt/media/image33.jpg" ContentType="image/jpeg"/>
  <Override PartName="/ppt/media/image35.jpg" ContentType="image/jpeg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3" r:id="rId6"/>
    <p:sldId id="266" r:id="rId7"/>
    <p:sldId id="260" r:id="rId8"/>
    <p:sldId id="261" r:id="rId9"/>
    <p:sldId id="274" r:id="rId10"/>
    <p:sldId id="267" r:id="rId11"/>
    <p:sldId id="262" r:id="rId12"/>
    <p:sldId id="263" r:id="rId13"/>
    <p:sldId id="264" r:id="rId14"/>
    <p:sldId id="265" r:id="rId15"/>
    <p:sldId id="275" r:id="rId16"/>
    <p:sldId id="276" r:id="rId17"/>
    <p:sldId id="279" r:id="rId18"/>
    <p:sldId id="277" r:id="rId19"/>
    <p:sldId id="278" r:id="rId20"/>
    <p:sldId id="268" r:id="rId21"/>
    <p:sldId id="280" r:id="rId22"/>
    <p:sldId id="281" r:id="rId23"/>
    <p:sldId id="29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36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DE4A5-9B1C-8C18-0BE2-16ECE6B2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52722-63E5-941F-DE01-4FF93869B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A5511-B7E7-0E68-198F-EB8731126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4B18C-090D-3CD1-0674-3EABBF0C3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0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7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3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7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1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3471" y="330591"/>
            <a:ext cx="717451" cy="970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20"/>
              </a:lnSpc>
              <a:buNone/>
            </a:pP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91441" y="1301262"/>
            <a:ext cx="3119890" cy="970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Bank Bot 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-189913" y="2271933"/>
            <a:ext cx="3401244" cy="23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          AI Chatbot For Banking FAQs</a:t>
            </a:r>
          </a:p>
        </p:txBody>
      </p:sp>
      <p:sp>
        <p:nvSpPr>
          <p:cNvPr id="6" name="Text 3"/>
          <p:cNvSpPr/>
          <p:nvPr/>
        </p:nvSpPr>
        <p:spPr>
          <a:xfrm>
            <a:off x="3975712" y="3712845"/>
            <a:ext cx="1192456" cy="18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endParaRPr lang="en-US" sz="1050" dirty="0"/>
          </a:p>
        </p:txBody>
      </p:sp>
      <p:pic>
        <p:nvPicPr>
          <p:cNvPr id="20" name="Picture 19" descr="A white board with a gold frame&#10;&#10;AI-generated content may be incorrect.">
            <a:extLst>
              <a:ext uri="{FF2B5EF4-FFF2-40B4-BE49-F238E27FC236}">
                <a16:creationId xmlns:a16="http://schemas.microsoft.com/office/drawing/2014/main" id="{72A7075D-D357-13E2-6B51-3250A2CCC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" y="64770"/>
            <a:ext cx="9144000" cy="5013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CCA230-E5B4-C4FC-4C4E-9012717DA14F}"/>
              </a:ext>
            </a:extLst>
          </p:cNvPr>
          <p:cNvSpPr txBox="1"/>
          <p:nvPr/>
        </p:nvSpPr>
        <p:spPr>
          <a:xfrm>
            <a:off x="2948940" y="857263"/>
            <a:ext cx="3901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</a:t>
            </a:r>
          </a:p>
          <a:p>
            <a:r>
              <a:rPr lang="en-US" sz="4000" b="1" dirty="0">
                <a:solidFill>
                  <a:srgbClr val="002060"/>
                </a:solidFill>
              </a:rPr>
              <a:t>     BANKBOT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IN" sz="1600" b="1" dirty="0">
                <a:solidFill>
                  <a:srgbClr val="002060"/>
                </a:solidFill>
              </a:rPr>
              <a:t>AI CHATBOT FOR BANKING QUESTIONS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2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5">
              <a:lnSpc>
                <a:spcPts val="2430"/>
              </a:lnSpc>
              <a:buSzPct val="100000"/>
            </a:pPr>
            <a:endParaRPr lang="en-US" sz="1350" dirty="0"/>
          </a:p>
        </p:txBody>
      </p:sp>
      <p:pic>
        <p:nvPicPr>
          <p:cNvPr id="10" name="Picture 9" descr="A white background with colorful shapes&#10;&#10;AI-generated content may be incorrect.">
            <a:extLst>
              <a:ext uri="{FF2B5EF4-FFF2-40B4-BE49-F238E27FC236}">
                <a16:creationId xmlns:a16="http://schemas.microsoft.com/office/drawing/2014/main" id="{A6BAD536-4105-EF53-8590-F7A844189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280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397B4-179D-D177-6B54-338CEC13BE15}"/>
              </a:ext>
            </a:extLst>
          </p:cNvPr>
          <p:cNvSpPr txBox="1"/>
          <p:nvPr/>
        </p:nvSpPr>
        <p:spPr>
          <a:xfrm>
            <a:off x="365760" y="609600"/>
            <a:ext cx="8412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 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</a:rPr>
              <a:t>Dialogue &amp; Responses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Rasa (core/dialogue policies) or custom Python state machine for dialogue flow and slot filling.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/>
              <a:t>FastAPI</a:t>
            </a:r>
            <a:r>
              <a:rPr lang="en-IN" dirty="0"/>
              <a:t> for REST APIs to connect NLU engine with frontend and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SQLite 3 for storing user accounts, session data, and FAQs/knowledge 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Template-based response generation in Python (Jinja-style or f-strings) for clear, context-aware replies.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B8020-A47B-58D4-7210-2F1BBD67C276}"/>
              </a:ext>
            </a:extLst>
          </p:cNvPr>
          <p:cNvSpPr txBox="1"/>
          <p:nvPr/>
        </p:nvSpPr>
        <p:spPr>
          <a:xfrm>
            <a:off x="2398542" y="436098"/>
            <a:ext cx="40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         TECHNOLOGIES USED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0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7E7E6-CFB7-854D-2A14-8A0E058DB81D}"/>
              </a:ext>
            </a:extLst>
          </p:cNvPr>
          <p:cNvSpPr txBox="1"/>
          <p:nvPr/>
        </p:nvSpPr>
        <p:spPr>
          <a:xfrm>
            <a:off x="3817620" y="381000"/>
            <a:ext cx="237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Outcome: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CC34C-EB47-40A0-7D6B-008764DC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1071265"/>
            <a:ext cx="7923276" cy="36269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352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838200" y="1554480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838200" y="2164082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6" name="Text 3"/>
          <p:cNvSpPr/>
          <p:nvPr/>
        </p:nvSpPr>
        <p:spPr>
          <a:xfrm>
            <a:off x="838200" y="2401728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7" name="Text 4"/>
          <p:cNvSpPr/>
          <p:nvPr/>
        </p:nvSpPr>
        <p:spPr>
          <a:xfrm>
            <a:off x="838200" y="3290176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838200" y="3899776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9" name="Text 6"/>
          <p:cNvSpPr/>
          <p:nvPr/>
        </p:nvSpPr>
        <p:spPr>
          <a:xfrm>
            <a:off x="838200" y="4137422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10" name="Text 7"/>
          <p:cNvSpPr/>
          <p:nvPr/>
        </p:nvSpPr>
        <p:spPr>
          <a:xfrm>
            <a:off x="838200" y="5025865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0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838200" y="5635465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r>
              <a:rPr lang="en-US" sz="1560" b="1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Rasa NLU</a:t>
            </a:r>
            <a:endParaRPr lang="en-US" sz="1560" dirty="0"/>
          </a:p>
        </p:txBody>
      </p:sp>
      <p:sp>
        <p:nvSpPr>
          <p:cNvPr id="12" name="Text 9"/>
          <p:cNvSpPr/>
          <p:nvPr/>
        </p:nvSpPr>
        <p:spPr>
          <a:xfrm>
            <a:off x="838200" y="5873116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r>
              <a:rPr lang="en-US" sz="114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Intent &amp; entity recognition</a:t>
            </a:r>
            <a:endParaRPr lang="en-US" sz="114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5BAF72-116B-D419-62F7-E97BCE1D8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427275"/>
            <a:ext cx="8613648" cy="4288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" y="-6870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352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838200" y="1554482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838200" y="2164082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6" name="Text 3"/>
          <p:cNvSpPr/>
          <p:nvPr/>
        </p:nvSpPr>
        <p:spPr>
          <a:xfrm>
            <a:off x="838200" y="2401728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7" name="Text 4"/>
          <p:cNvSpPr/>
          <p:nvPr/>
        </p:nvSpPr>
        <p:spPr>
          <a:xfrm>
            <a:off x="838200" y="3290176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838200" y="3899776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9" name="Text 6"/>
          <p:cNvSpPr/>
          <p:nvPr/>
        </p:nvSpPr>
        <p:spPr>
          <a:xfrm>
            <a:off x="838200" y="4137422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10" name="Text 7"/>
          <p:cNvSpPr/>
          <p:nvPr/>
        </p:nvSpPr>
        <p:spPr>
          <a:xfrm>
            <a:off x="838200" y="5025865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0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⚡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838200" y="5635465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r>
              <a:rPr lang="en-US" sz="1560" b="1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FastAPI</a:t>
            </a:r>
            <a:endParaRPr lang="en-US" sz="1560" dirty="0"/>
          </a:p>
        </p:txBody>
      </p:sp>
      <p:sp>
        <p:nvSpPr>
          <p:cNvPr id="12" name="Text 9"/>
          <p:cNvSpPr/>
          <p:nvPr/>
        </p:nvSpPr>
        <p:spPr>
          <a:xfrm>
            <a:off x="838200" y="5873116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r>
              <a:rPr lang="en-US" sz="114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 APIs, async processing</a:t>
            </a:r>
            <a:endParaRPr lang="en-US" sz="1140" dirty="0"/>
          </a:p>
        </p:txBody>
      </p:sp>
      <p:pic>
        <p:nvPicPr>
          <p:cNvPr id="14" name="Picture 13" descr="A screenshot of a chatbot&#10;&#10;AI-generated content may be incorrect.">
            <a:extLst>
              <a:ext uri="{FF2B5EF4-FFF2-40B4-BE49-F238E27FC236}">
                <a16:creationId xmlns:a16="http://schemas.microsoft.com/office/drawing/2014/main" id="{C46736A2-588D-D2D3-EA9F-FC816226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422643"/>
            <a:ext cx="8625840" cy="4298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70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352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838200" y="1554482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838200" y="2164082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6" name="Text 3"/>
          <p:cNvSpPr/>
          <p:nvPr/>
        </p:nvSpPr>
        <p:spPr>
          <a:xfrm>
            <a:off x="838200" y="2401728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7" name="Text 4"/>
          <p:cNvSpPr/>
          <p:nvPr/>
        </p:nvSpPr>
        <p:spPr>
          <a:xfrm>
            <a:off x="838200" y="3290176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838200" y="3899776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endParaRPr lang="en-US" sz="1560" dirty="0"/>
          </a:p>
        </p:txBody>
      </p:sp>
      <p:sp>
        <p:nvSpPr>
          <p:cNvPr id="9" name="Text 6"/>
          <p:cNvSpPr/>
          <p:nvPr/>
        </p:nvSpPr>
        <p:spPr>
          <a:xfrm>
            <a:off x="838200" y="4137422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endParaRPr lang="en-US" sz="1140" dirty="0"/>
          </a:p>
        </p:txBody>
      </p:sp>
      <p:sp>
        <p:nvSpPr>
          <p:cNvPr id="10" name="Text 7"/>
          <p:cNvSpPr/>
          <p:nvPr/>
        </p:nvSpPr>
        <p:spPr>
          <a:xfrm>
            <a:off x="838200" y="5025865"/>
            <a:ext cx="761695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838200" y="5635465"/>
            <a:ext cx="7616952" cy="23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72"/>
              </a:lnSpc>
              <a:buNone/>
            </a:pPr>
            <a:r>
              <a:rPr lang="en-US" sz="1560" b="1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&amp; Docker</a:t>
            </a:r>
            <a:endParaRPr lang="en-US" sz="1560" dirty="0"/>
          </a:p>
        </p:txBody>
      </p:sp>
      <p:sp>
        <p:nvSpPr>
          <p:cNvPr id="12" name="Text 9"/>
          <p:cNvSpPr/>
          <p:nvPr/>
        </p:nvSpPr>
        <p:spPr>
          <a:xfrm>
            <a:off x="838200" y="5873116"/>
            <a:ext cx="7616952" cy="20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96"/>
              </a:lnSpc>
              <a:buNone/>
            </a:pPr>
            <a:r>
              <a:rPr lang="en-US" sz="114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Version control, containerization</a:t>
            </a:r>
            <a:endParaRPr lang="en-US" sz="114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04EB4E-89EB-8D8C-3683-BB2DDED36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459921"/>
            <a:ext cx="8839200" cy="42236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nk surface&#10;&#10;AI-generated content may be incorrect.">
            <a:extLst>
              <a:ext uri="{FF2B5EF4-FFF2-40B4-BE49-F238E27FC236}">
                <a16:creationId xmlns:a16="http://schemas.microsoft.com/office/drawing/2014/main" id="{5AB8D223-3F20-DE3C-D45C-C7A3284B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9F7A3-F030-E310-E639-2DB74134D525}"/>
              </a:ext>
            </a:extLst>
          </p:cNvPr>
          <p:cNvSpPr txBox="1"/>
          <p:nvPr/>
        </p:nvSpPr>
        <p:spPr>
          <a:xfrm>
            <a:off x="175846" y="119575"/>
            <a:ext cx="89118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                   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Module-3 :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UI Integration &amp; LLM Implementation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US" dirty="0"/>
              <a:t>🎯 Overview</a:t>
            </a:r>
          </a:p>
          <a:p>
            <a:r>
              <a:rPr lang="en-US" dirty="0"/>
              <a:t>Build a production-ready banking chatbot by integrating a beautiful </a:t>
            </a:r>
            <a:r>
              <a:rPr lang="en-US" dirty="0" err="1"/>
              <a:t>Streamlit</a:t>
            </a:r>
            <a:r>
              <a:rPr lang="en-US" dirty="0"/>
              <a:t> web UI with an advanced LLM (</a:t>
            </a:r>
            <a:r>
              <a:rPr lang="en-US" dirty="0" err="1"/>
              <a:t>Groq</a:t>
            </a:r>
            <a:r>
              <a:rPr lang="en-US" dirty="0"/>
              <a:t>/Llama) to provide intelligent, conversational banking services.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📋 Key Objectives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Web UI Development → Interactive </a:t>
            </a:r>
            <a:r>
              <a:rPr lang="en-IN" dirty="0" err="1"/>
              <a:t>Streamlit</a:t>
            </a:r>
            <a:r>
              <a:rPr lang="en-IN" dirty="0"/>
              <a:t> chat interface with real-time messaging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LLM Integration → Connect </a:t>
            </a:r>
            <a:r>
              <a:rPr lang="en-IN" dirty="0" err="1"/>
              <a:t>Groq</a:t>
            </a:r>
            <a:r>
              <a:rPr lang="en-IN" dirty="0"/>
              <a:t> API or Local Llama for enhanced responses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Backend Wiring → Connect UI to Dialogue Manager (M2) &amp; SQLite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Error Handling → Graceful failure handling and user-friendly messages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Production Ready → User authentication, transaction logging, performance optimization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01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flowers on a yellow background&#10;&#10;AI-generated content may be incorrect.">
            <a:extLst>
              <a:ext uri="{FF2B5EF4-FFF2-40B4-BE49-F238E27FC236}">
                <a16:creationId xmlns:a16="http://schemas.microsoft.com/office/drawing/2014/main" id="{6A7AE3D7-20EF-0167-B237-E7C63482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439D5-B9A9-8C62-2C37-B8196AF16CCF}"/>
              </a:ext>
            </a:extLst>
          </p:cNvPr>
          <p:cNvSpPr txBox="1"/>
          <p:nvPr/>
        </p:nvSpPr>
        <p:spPr>
          <a:xfrm>
            <a:off x="780757" y="604911"/>
            <a:ext cx="7603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0" i="0" dirty="0">
                <a:effectLst/>
                <a:latin typeface="fkGrotesk"/>
              </a:rPr>
              <a:t>⚙️ Main Components</a:t>
            </a:r>
          </a:p>
          <a:p>
            <a:pPr algn="l">
              <a:buNone/>
            </a:pPr>
            <a:endParaRPr lang="en-IN" dirty="0">
              <a:latin typeface="fkGrotesk"/>
            </a:endParaRPr>
          </a:p>
          <a:p>
            <a:pPr algn="l">
              <a:buNone/>
            </a:pPr>
            <a:endParaRPr lang="en-IN" b="0" i="0" dirty="0">
              <a:effectLst/>
              <a:latin typeface="fkGrotesk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fkGroteskNeue"/>
              </a:rPr>
              <a:t>Hybrid Dialogue Engine – Rule-based flows + LLM-powered responses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b="0" i="0" dirty="0">
              <a:effectLst/>
              <a:latin typeface="fkGrotesk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fkGroteskNeue"/>
              </a:rPr>
              <a:t>LLM Integration Layer – </a:t>
            </a:r>
            <a:r>
              <a:rPr lang="en-IN" b="0" i="0" dirty="0" err="1">
                <a:effectLst/>
                <a:latin typeface="fkGroteskNeue"/>
              </a:rPr>
              <a:t>Groq</a:t>
            </a:r>
            <a:r>
              <a:rPr lang="en-IN" b="0" i="0" dirty="0">
                <a:effectLst/>
                <a:latin typeface="fkGroteskNeue"/>
              </a:rPr>
              <a:t>/Llama with fallback mechanisms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b="0" i="0" dirty="0">
              <a:effectLst/>
              <a:latin typeface="fkGrotesk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fkGroteskNeue"/>
              </a:rPr>
              <a:t>Secure Database – SQLite with authentication &amp; transaction logging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b="0" i="0" dirty="0">
              <a:effectLst/>
              <a:latin typeface="fkGrotesk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0" i="0" dirty="0" err="1">
                <a:effectLst/>
                <a:latin typeface="fkGroteskNeue"/>
              </a:rPr>
              <a:t>Streamlit</a:t>
            </a:r>
            <a:r>
              <a:rPr lang="en-IN" b="0" i="0" dirty="0">
                <a:effectLst/>
                <a:latin typeface="fkGroteskNeue"/>
              </a:rPr>
              <a:t> Chat UI – Multi-page app with chat, history, settings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b="0" i="0" dirty="0">
              <a:effectLst/>
              <a:latin typeface="fkGrotesk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0" i="0" dirty="0">
                <a:effectLst/>
                <a:latin typeface="fkGroteskNeue"/>
              </a:rPr>
              <a:t>Error Management – Exception handling, logging, graceful degradation</a:t>
            </a:r>
          </a:p>
        </p:txBody>
      </p:sp>
    </p:spTree>
    <p:extLst>
      <p:ext uri="{BB962C8B-B14F-4D97-AF65-F5344CB8AC3E}">
        <p14:creationId xmlns:p14="http://schemas.microsoft.com/office/powerpoint/2010/main" val="234416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and pink background&#10;&#10;AI-generated content may be incorrect.">
            <a:extLst>
              <a:ext uri="{FF2B5EF4-FFF2-40B4-BE49-F238E27FC236}">
                <a16:creationId xmlns:a16="http://schemas.microsoft.com/office/drawing/2014/main" id="{96EB461F-B0B0-632D-6D4B-3452F0BB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D01B109-FAC5-BA65-C3AD-CF24DB3F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56" y="1064419"/>
            <a:ext cx="6443663" cy="37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6EA7F-7F4D-6EFF-7BFE-7B534C54A902}"/>
              </a:ext>
            </a:extLst>
          </p:cNvPr>
          <p:cNvSpPr txBox="1"/>
          <p:nvPr/>
        </p:nvSpPr>
        <p:spPr>
          <a:xfrm>
            <a:off x="1478756" y="385763"/>
            <a:ext cx="644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UI Integration &amp; LLM-Powered Response Engine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2E7AD-9977-B3B0-43F2-564533BA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5857"/>
            <a:ext cx="9144000" cy="5179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BD3BD-6EB7-0E06-CD47-1F74976BEC84}"/>
              </a:ext>
            </a:extLst>
          </p:cNvPr>
          <p:cNvSpPr txBox="1"/>
          <p:nvPr/>
        </p:nvSpPr>
        <p:spPr>
          <a:xfrm>
            <a:off x="1828800" y="471268"/>
            <a:ext cx="4944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</a:t>
            </a:r>
            <a:r>
              <a:rPr lang="en-US" sz="2000" b="1" dirty="0">
                <a:solidFill>
                  <a:srgbClr val="002060"/>
                </a:solidFill>
              </a:rPr>
              <a:t>TECHNOLOGIES USED</a:t>
            </a:r>
            <a:endParaRPr lang="en-IN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617908-3436-BFA7-8978-8675E6D4A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80643"/>
              </p:ext>
            </p:extLst>
          </p:nvPr>
        </p:nvGraphicFramePr>
        <p:xfrm>
          <a:off x="1033973" y="1237957"/>
          <a:ext cx="7441812" cy="3564653"/>
        </p:xfrm>
        <a:graphic>
          <a:graphicData uri="http://schemas.openxmlformats.org/drawingml/2006/table">
            <a:tbl>
              <a:tblPr/>
              <a:tblGrid>
                <a:gridCol w="3720906">
                  <a:extLst>
                    <a:ext uri="{9D8B030D-6E8A-4147-A177-3AD203B41FA5}">
                      <a16:colId xmlns:a16="http://schemas.microsoft.com/office/drawing/2014/main" val="548511953"/>
                    </a:ext>
                  </a:extLst>
                </a:gridCol>
                <a:gridCol w="3720906">
                  <a:extLst>
                    <a:ext uri="{9D8B030D-6E8A-4147-A177-3AD203B41FA5}">
                      <a16:colId xmlns:a16="http://schemas.microsoft.com/office/drawing/2014/main" val="3207908632"/>
                    </a:ext>
                  </a:extLst>
                </a:gridCol>
              </a:tblGrid>
              <a:tr h="4973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Component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dirty="0">
                          <a:effectLst/>
                        </a:rPr>
                        <a:t>Technology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567807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dirty="0">
                          <a:effectLst/>
                        </a:rPr>
                        <a:t>Frontend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 err="1">
                          <a:effectLst/>
                        </a:rPr>
                        <a:t>Streamlit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583104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NLU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effectLst/>
                        </a:rPr>
                        <a:t>spaCy / Transformers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16936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Dialogue Manager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effectLst/>
                        </a:rPr>
                        <a:t>Custom DialogueManager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055648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LLM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effectLst/>
                        </a:rPr>
                        <a:t>Groq API / Local Llama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595510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Database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>
                          <a:effectLst/>
                        </a:rPr>
                        <a:t>SQLite + Python sqlite3</a:t>
                      </a:r>
                      <a:endParaRPr lang="en-IN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743649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>
                          <a:effectLst/>
                        </a:rPr>
                        <a:t>Language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>
                          <a:effectLst/>
                        </a:rPr>
                        <a:t>Python 3.8+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9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73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69F5A-C911-6344-200B-66E3B011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B3DE12-EB58-3F3C-1BF5-C55D1DD2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541606"/>
            <a:ext cx="7969348" cy="4226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15A38-179A-70F7-53B5-2997EFB2A343}"/>
              </a:ext>
            </a:extLst>
          </p:cNvPr>
          <p:cNvSpPr txBox="1"/>
          <p:nvPr/>
        </p:nvSpPr>
        <p:spPr>
          <a:xfrm>
            <a:off x="3502854" y="0"/>
            <a:ext cx="337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OUTCOME</a:t>
            </a:r>
            <a:endParaRPr lang="en-IN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2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3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06B6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 Problem Statement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14400" y="1249680"/>
            <a:ext cx="7620000" cy="2278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000" dirty="0">
                <a:latin typeface="Arial" pitchFamily="34" charset="0"/>
                <a:ea typeface="Arial" pitchFamily="34" charset="-122"/>
                <a:cs typeface="Arial" pitchFamily="34" charset="-120"/>
              </a:rPr>
              <a:t>⏱️ Customers face delays in getting banking support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0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000" dirty="0">
                <a:latin typeface="Arial" pitchFamily="34" charset="0"/>
                <a:ea typeface="Arial" pitchFamily="34" charset="-122"/>
                <a:cs typeface="Arial" pitchFamily="34" charset="-120"/>
              </a:rPr>
              <a:t>💰 Manual customer service is costly and slow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00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000" dirty="0">
                <a:latin typeface="Arial" pitchFamily="34" charset="0"/>
                <a:ea typeface="Arial" pitchFamily="34" charset="-122"/>
                <a:cs typeface="Arial" pitchFamily="34" charset="-120"/>
              </a:rPr>
              <a:t>⏰ 24/7 availability is critical for customer satisfaction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00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000" dirty="0">
                <a:latin typeface="Arial" pitchFamily="34" charset="0"/>
                <a:ea typeface="Arial" pitchFamily="34" charset="-122"/>
                <a:cs typeface="Arial" pitchFamily="34" charset="-120"/>
              </a:rPr>
              <a:t>📞 Repetitive queries consume significant resources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2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pic>
        <p:nvPicPr>
          <p:cNvPr id="6" name="Picture 5" descr="A blue and white background with leaves&#10;&#10;AI-generated content may be incorrect.">
            <a:extLst>
              <a:ext uri="{FF2B5EF4-FFF2-40B4-BE49-F238E27FC236}">
                <a16:creationId xmlns:a16="http://schemas.microsoft.com/office/drawing/2014/main" id="{BEAA694A-70CE-31CD-65D8-900990ACB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397E1-C0C9-57A9-3DB7-D35D23C5D0A8}"/>
              </a:ext>
            </a:extLst>
          </p:cNvPr>
          <p:cNvSpPr txBox="1"/>
          <p:nvPr/>
        </p:nvSpPr>
        <p:spPr>
          <a:xfrm>
            <a:off x="2011680" y="292120"/>
            <a:ext cx="7505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CHALLENGES AND SOLUTIONS</a:t>
            </a:r>
            <a:endParaRPr lang="en-IN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C7C54-3E1B-DDD2-B045-F2E39D8E7CBC}"/>
              </a:ext>
            </a:extLst>
          </p:cNvPr>
          <p:cNvSpPr txBox="1"/>
          <p:nvPr/>
        </p:nvSpPr>
        <p:spPr>
          <a:xfrm>
            <a:off x="861060" y="1249682"/>
            <a:ext cx="77495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🎯 Handling varied queries, slang, spelling mistakes</a:t>
            </a:r>
            <a:br>
              <a:rPr lang="en-IN" dirty="0"/>
            </a:br>
            <a:r>
              <a:rPr lang="en-IN" dirty="0"/>
              <a:t>→ Robust NLU with spell-correction &amp; synonym mapping</a:t>
            </a:r>
          </a:p>
          <a:p>
            <a:r>
              <a:rPr lang="en-IN" dirty="0"/>
              <a:t>📊 Limited labelled banking data</a:t>
            </a:r>
            <a:br>
              <a:rPr lang="en-IN" dirty="0"/>
            </a:br>
            <a:r>
              <a:rPr lang="en-IN" dirty="0"/>
              <a:t>→ Transfer learning + data augmentation techniques</a:t>
            </a:r>
          </a:p>
          <a:p>
            <a:r>
              <a:rPr lang="en-IN" dirty="0"/>
              <a:t>🔒 Secure &amp; privacy-compliant access</a:t>
            </a:r>
            <a:br>
              <a:rPr lang="en-IN" dirty="0"/>
            </a:br>
            <a:r>
              <a:rPr lang="en-IN" dirty="0"/>
              <a:t>→ Encryption, role-based access, audit logging</a:t>
            </a:r>
          </a:p>
          <a:p>
            <a:r>
              <a:rPr lang="en-IN" dirty="0"/>
              <a:t>💬 Multi-turn context management</a:t>
            </a:r>
            <a:br>
              <a:rPr lang="en-IN" dirty="0"/>
            </a:br>
            <a:r>
              <a:rPr lang="en-IN" dirty="0"/>
              <a:t>→ </a:t>
            </a:r>
            <a:r>
              <a:rPr lang="en-IN" dirty="0" err="1"/>
              <a:t>DialogueManager</a:t>
            </a:r>
            <a:r>
              <a:rPr lang="en-IN" dirty="0"/>
              <a:t> with advanced state tracking</a:t>
            </a:r>
          </a:p>
          <a:p>
            <a:r>
              <a:rPr lang="en-IN" dirty="0"/>
              <a:t>🔗 Integration with banking systems</a:t>
            </a:r>
            <a:br>
              <a:rPr lang="en-IN" dirty="0"/>
            </a:br>
            <a:r>
              <a:rPr lang="en-IN" dirty="0"/>
              <a:t>→ Secure APIs, transaction logging, error handling</a:t>
            </a:r>
          </a:p>
          <a:p>
            <a:r>
              <a:rPr lang="en-IN" dirty="0"/>
              <a:t>🤝 Building user trust</a:t>
            </a:r>
            <a:br>
              <a:rPr lang="en-IN" dirty="0"/>
            </a:br>
            <a:r>
              <a:rPr lang="en-IN" dirty="0"/>
              <a:t>→ Transparent responses, explicit confirmations, detailed receipts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fkGrotesk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green background&#10;&#10;AI-generated content may be incorrect.">
            <a:extLst>
              <a:ext uri="{FF2B5EF4-FFF2-40B4-BE49-F238E27FC236}">
                <a16:creationId xmlns:a16="http://schemas.microsoft.com/office/drawing/2014/main" id="{F5488B86-8801-A788-24A8-60BB3389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16633-BDCE-22BF-8575-E157F4CF5701}"/>
              </a:ext>
            </a:extLst>
          </p:cNvPr>
          <p:cNvSpPr txBox="1"/>
          <p:nvPr/>
        </p:nvSpPr>
        <p:spPr>
          <a:xfrm>
            <a:off x="161778" y="126609"/>
            <a:ext cx="88485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  </a:t>
            </a:r>
            <a:r>
              <a:rPr lang="en-IN" sz="2400" b="1" dirty="0">
                <a:solidFill>
                  <a:srgbClr val="C00000"/>
                </a:solidFill>
              </a:rPr>
              <a:t>Milestone-4: Admin Panel &amp; Knowledge Base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🎯 Overview</a:t>
            </a:r>
          </a:p>
          <a:p>
            <a:r>
              <a:rPr lang="en-IN" dirty="0"/>
              <a:t>Build a comprehensive admin control </a:t>
            </a:r>
            <a:r>
              <a:rPr lang="en-IN" dirty="0" err="1"/>
              <a:t>center</a:t>
            </a:r>
            <a:r>
              <a:rPr lang="en-IN" dirty="0"/>
              <a:t> with dashboard, training data management, and dynamic knowledge base for continuous chatbot improvement.</a:t>
            </a:r>
          </a:p>
          <a:p>
            <a:endParaRPr lang="en-IN" dirty="0"/>
          </a:p>
          <a:p>
            <a:r>
              <a:rPr lang="en-IN" dirty="0"/>
              <a:t>📋 Key Objectives</a:t>
            </a:r>
          </a:p>
          <a:p>
            <a:r>
              <a:rPr lang="en-IN" dirty="0"/>
              <a:t>☑️ Admin Dashboard → Real-time query monitoring, success rates, and performance metrics visualization</a:t>
            </a:r>
          </a:p>
          <a:p>
            <a:r>
              <a:rPr lang="en-IN" dirty="0"/>
              <a:t>☑️ Training Data Manager → Create and edit intents, entities, and training samples for model retraining</a:t>
            </a:r>
          </a:p>
          <a:p>
            <a:r>
              <a:rPr lang="en-IN" dirty="0"/>
              <a:t>☑️ Knowledge Base System → Dynamic FAQ management and knowledge base updates</a:t>
            </a:r>
          </a:p>
          <a:p>
            <a:r>
              <a:rPr lang="en-IN" dirty="0"/>
              <a:t>☑️ Query Analytics → Detailed logging with confidence scores and intent recognition accuracy tracking</a:t>
            </a:r>
          </a:p>
          <a:p>
            <a:r>
              <a:rPr lang="en-IN" dirty="0"/>
              <a:t>☑️ Data Export → CSV export for logs, analytics, and compliance reporting</a:t>
            </a:r>
          </a:p>
        </p:txBody>
      </p:sp>
    </p:spTree>
    <p:extLst>
      <p:ext uri="{BB962C8B-B14F-4D97-AF65-F5344CB8AC3E}">
        <p14:creationId xmlns:p14="http://schemas.microsoft.com/office/powerpoint/2010/main" val="49813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4676C8-E9B4-A882-3147-316398B57DFA}"/>
              </a:ext>
            </a:extLst>
          </p:cNvPr>
          <p:cNvSpPr txBox="1"/>
          <p:nvPr/>
        </p:nvSpPr>
        <p:spPr>
          <a:xfrm>
            <a:off x="2257865" y="-1060428"/>
            <a:ext cx="4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analytics, and compliance reporting</a:t>
            </a:r>
          </a:p>
        </p:txBody>
      </p:sp>
      <p:pic>
        <p:nvPicPr>
          <p:cNvPr id="12" name="Picture 11" descr="A close up of a blue and white background&#10;&#10;AI-generated content may be incorrect.">
            <a:extLst>
              <a:ext uri="{FF2B5EF4-FFF2-40B4-BE49-F238E27FC236}">
                <a16:creationId xmlns:a16="http://schemas.microsoft.com/office/drawing/2014/main" id="{9FC4746D-5B5C-0EE0-0A42-6E837EFF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3305"/>
            <a:ext cx="9144001" cy="5143500"/>
          </a:xfrm>
          <a:prstGeom prst="rect">
            <a:avLst/>
          </a:prstGeom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E2AB222-A9FC-40DC-4B48-2BBA9E9B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78" y="-63305"/>
            <a:ext cx="578885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1FC154-B93C-DB5C-D5E9-F0A668FD9933}"/>
              </a:ext>
            </a:extLst>
          </p:cNvPr>
          <p:cNvSpPr txBox="1"/>
          <p:nvPr/>
        </p:nvSpPr>
        <p:spPr>
          <a:xfrm>
            <a:off x="633046" y="147711"/>
            <a:ext cx="26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Flow: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3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23FA4E28-A616-15BC-BC78-0633B134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ED0A21-44F1-A335-6016-28A418DB9713}"/>
              </a:ext>
            </a:extLst>
          </p:cNvPr>
          <p:cNvSpPr txBox="1"/>
          <p:nvPr/>
        </p:nvSpPr>
        <p:spPr>
          <a:xfrm>
            <a:off x="56271" y="133643"/>
            <a:ext cx="89681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                            </a:t>
            </a:r>
          </a:p>
          <a:p>
            <a:r>
              <a:rPr lang="en-IN" dirty="0"/>
              <a:t>                                                                      </a:t>
            </a:r>
          </a:p>
          <a:p>
            <a:endParaRPr lang="en-IN" dirty="0"/>
          </a:p>
          <a:p>
            <a:r>
              <a:rPr lang="en-IN" dirty="0"/>
              <a:t>                                                           </a:t>
            </a:r>
          </a:p>
          <a:p>
            <a:r>
              <a:rPr lang="en-IN" dirty="0"/>
              <a:t>                                                     </a:t>
            </a:r>
            <a:r>
              <a:rPr lang="en-IN" b="1" dirty="0">
                <a:solidFill>
                  <a:srgbClr val="002060"/>
                </a:solidFill>
              </a:rPr>
              <a:t>Technologies Used: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Frontend: </a:t>
            </a:r>
            <a:r>
              <a:rPr lang="en-IN" dirty="0" err="1"/>
              <a:t>Streamlit</a:t>
            </a:r>
            <a:r>
              <a:rPr lang="en-IN" dirty="0"/>
              <a:t>, Python, HTML/CSS</a:t>
            </a:r>
          </a:p>
          <a:p>
            <a:r>
              <a:rPr lang="en-IN" dirty="0"/>
              <a:t>                                                     Backend: Python, SQLite, </a:t>
            </a:r>
            <a:r>
              <a:rPr lang="en-IN" dirty="0" err="1"/>
              <a:t>FastAPI</a:t>
            </a:r>
            <a:r>
              <a:rPr lang="en-IN" dirty="0"/>
              <a:t>/Flask</a:t>
            </a:r>
          </a:p>
          <a:p>
            <a:r>
              <a:rPr lang="en-IN" dirty="0"/>
              <a:t>                                                     NLP &amp; ML: </a:t>
            </a:r>
            <a:r>
              <a:rPr lang="en-IN" dirty="0" err="1"/>
              <a:t>spaCy</a:t>
            </a:r>
            <a:r>
              <a:rPr lang="en-IN" dirty="0"/>
              <a:t>, NLTK, scikit-learn</a:t>
            </a:r>
          </a:p>
          <a:p>
            <a:r>
              <a:rPr lang="en-IN" dirty="0"/>
              <a:t>                                                     Analytics: </a:t>
            </a:r>
            <a:r>
              <a:rPr lang="en-IN" dirty="0" err="1"/>
              <a:t>Plotly</a:t>
            </a:r>
            <a:r>
              <a:rPr lang="en-IN" dirty="0"/>
              <a:t>, Pandas, Logging Module</a:t>
            </a:r>
          </a:p>
          <a:p>
            <a:r>
              <a:rPr lang="en-IN" dirty="0"/>
              <a:t>                                                     Security: JWT, </a:t>
            </a:r>
            <a:r>
              <a:rPr lang="en-IN" dirty="0" err="1"/>
              <a:t>Bcrypt</a:t>
            </a:r>
            <a:r>
              <a:rPr lang="en-IN" dirty="0"/>
              <a:t>/</a:t>
            </a:r>
            <a:r>
              <a:rPr lang="en-IN" dirty="0" err="1"/>
              <a:t>Hashlib</a:t>
            </a:r>
            <a:endParaRPr lang="en-IN" dirty="0"/>
          </a:p>
          <a:p>
            <a:r>
              <a:rPr lang="en-IN" dirty="0"/>
              <a:t>                                                     Data Export: CSV, </a:t>
            </a:r>
            <a:r>
              <a:rPr lang="en-IN" dirty="0" err="1"/>
              <a:t>openpyxl</a:t>
            </a:r>
            <a:endParaRPr lang="en-IN" dirty="0"/>
          </a:p>
          <a:p>
            <a:r>
              <a:rPr lang="en-IN" dirty="0"/>
              <a:t>                                                     Tools: Git, VS Code</a:t>
            </a:r>
          </a:p>
        </p:txBody>
      </p:sp>
    </p:spTree>
    <p:extLst>
      <p:ext uri="{BB962C8B-B14F-4D97-AF65-F5344CB8AC3E}">
        <p14:creationId xmlns:p14="http://schemas.microsoft.com/office/powerpoint/2010/main" val="404399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floral background&#10;&#10;AI-generated content may be incorrect.">
            <a:extLst>
              <a:ext uri="{FF2B5EF4-FFF2-40B4-BE49-F238E27FC236}">
                <a16:creationId xmlns:a16="http://schemas.microsoft.com/office/drawing/2014/main" id="{D9F153A9-8E49-A9DC-6DDC-49CFD498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94763" cy="51435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B7DA7-CF1A-E34C-CD77-488C9C7C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0" y="578520"/>
            <a:ext cx="7385539" cy="39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0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green and grey waves&#10;&#10;AI-generated content may be incorrect.">
            <a:extLst>
              <a:ext uri="{FF2B5EF4-FFF2-40B4-BE49-F238E27FC236}">
                <a16:creationId xmlns:a16="http://schemas.microsoft.com/office/drawing/2014/main" id="{4BF7D4AA-4C48-C81D-D953-A22491CD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8B355A-6575-BD08-B0E4-40B9AC90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62708"/>
            <a:ext cx="7568418" cy="44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1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FD86A6-E156-439B-665E-4759541D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0" y="0"/>
            <a:ext cx="899628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46406F-9411-B604-181A-1D703DA4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6" y="365760"/>
            <a:ext cx="7779432" cy="4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1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9AC5814-E56E-D4BD-FD91-80E9A1EC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D2EC0E-6637-0FAF-111C-BB6C1E6C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2" y="192003"/>
            <a:ext cx="7568418" cy="44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63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DEEBEF-31FD-5600-5D4F-1C3BB505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5" y="144496"/>
            <a:ext cx="8517988" cy="48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B97317-9D2C-6711-4551-E6F9B60E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7" y="146147"/>
            <a:ext cx="4656406" cy="485120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B6EA55-108A-190B-4768-8FA449EA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51" y="146147"/>
            <a:ext cx="3727939" cy="47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1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 amt="3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✨ </a:t>
            </a:r>
            <a:r>
              <a:rPr lang="en-US" sz="27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Solution: Intelligent Chatbot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14400" y="1249681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🧠 AI-powered NLU for intent &amp; entity recognition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🌐 Web interface built with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Streamlit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💾 SQLite backend for account &amp; knowledge base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🔄 Supports both rule-based &amp; ML approaches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A41D2A78-B965-DECD-F2E6-E17410D1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8" y="182959"/>
            <a:ext cx="8482818" cy="47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8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019F3-4AD0-344A-3571-9E386910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883DD60-4B8A-D77E-DB8D-D6DA95DE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99" y="-222738"/>
            <a:ext cx="9144000" cy="53662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1BDA1F6-9EC2-EC85-C225-76BB7585C229}"/>
              </a:ext>
            </a:extLst>
          </p:cNvPr>
          <p:cNvSpPr/>
          <p:nvPr/>
        </p:nvSpPr>
        <p:spPr>
          <a:xfrm>
            <a:off x="4145125" y="1301116"/>
            <a:ext cx="853750" cy="853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20"/>
              </a:lnSpc>
              <a:buNone/>
            </a:pP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3888652-F7C5-5108-9C05-6E338D6A9A69}"/>
              </a:ext>
            </a:extLst>
          </p:cNvPr>
          <p:cNvSpPr/>
          <p:nvPr/>
        </p:nvSpPr>
        <p:spPr>
          <a:xfrm>
            <a:off x="3324044" y="2306957"/>
            <a:ext cx="249591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endParaRPr lang="en-US" sz="3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9F05888-4D7D-D3FC-8EF6-A907309D9746}"/>
              </a:ext>
            </a:extLst>
          </p:cNvPr>
          <p:cNvSpPr/>
          <p:nvPr/>
        </p:nvSpPr>
        <p:spPr>
          <a:xfrm>
            <a:off x="3920090" y="3084198"/>
            <a:ext cx="13038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ABF401A-8DBD-6983-8D10-6623209253BB}"/>
              </a:ext>
            </a:extLst>
          </p:cNvPr>
          <p:cNvSpPr/>
          <p:nvPr/>
        </p:nvSpPr>
        <p:spPr>
          <a:xfrm>
            <a:off x="3519570" y="3655698"/>
            <a:ext cx="2104742" cy="18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endParaRPr lang="en-US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EAF56F-91AD-FB7D-9044-D0CA95FE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0338"/>
            <a:ext cx="9144000" cy="536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4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1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pic>
        <p:nvPicPr>
          <p:cNvPr id="6" name="Picture 5" descr="A green and white background with leaves&#10;&#10;AI-generated content may be incorrect.">
            <a:extLst>
              <a:ext uri="{FF2B5EF4-FFF2-40B4-BE49-F238E27FC236}">
                <a16:creationId xmlns:a16="http://schemas.microsoft.com/office/drawing/2014/main" id="{5EE8CE54-2056-4813-FC8E-0725E1AA2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55FA8-5FDC-0904-063A-35F5B95B1028}"/>
              </a:ext>
            </a:extLst>
          </p:cNvPr>
          <p:cNvSpPr txBox="1"/>
          <p:nvPr/>
        </p:nvSpPr>
        <p:spPr>
          <a:xfrm>
            <a:off x="2453640" y="603350"/>
            <a:ext cx="56083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🧠 Module 1: Intent &amp; Entity Recognition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24BFF-D54E-BFFB-3DA8-D8CAC1D8B718}"/>
              </a:ext>
            </a:extLst>
          </p:cNvPr>
          <p:cNvSpPr txBox="1"/>
          <p:nvPr/>
        </p:nvSpPr>
        <p:spPr>
          <a:xfrm>
            <a:off x="1280160" y="1373208"/>
            <a:ext cx="65151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📋 Define key intents: balance check, transfer money, card block , find </a:t>
            </a:r>
            <a:r>
              <a:rPr lang="en-IN" dirty="0" err="1"/>
              <a:t>atm</a:t>
            </a:r>
            <a:r>
              <a:rPr lang="en-IN" dirty="0"/>
              <a:t>, loan inquiry</a:t>
            </a:r>
          </a:p>
          <a:p>
            <a:endParaRPr lang="en-IN" dirty="0"/>
          </a:p>
          <a:p>
            <a:r>
              <a:rPr lang="en-IN" dirty="0"/>
              <a:t>🔍 Extract entities: amount , account number , location, account type, recipient</a:t>
            </a:r>
          </a:p>
          <a:p>
            <a:endParaRPr lang="en-IN" dirty="0"/>
          </a:p>
          <a:p>
            <a:r>
              <a:rPr lang="en-IN" dirty="0"/>
              <a:t>🤖 NLU model using </a:t>
            </a:r>
            <a:r>
              <a:rPr lang="en-IN" dirty="0" err="1"/>
              <a:t>spaCy</a:t>
            </a:r>
            <a:r>
              <a:rPr lang="en-IN" dirty="0"/>
              <a:t> or Rasa for classification</a:t>
            </a:r>
          </a:p>
          <a:p>
            <a:endParaRPr lang="en-IN" dirty="0"/>
          </a:p>
          <a:p>
            <a:r>
              <a:rPr lang="en-IN" dirty="0"/>
              <a:t>📦 Slot filling for structured 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colorful feathers&#10;&#10;AI-generated content may be incorrect.">
            <a:extLst>
              <a:ext uri="{FF2B5EF4-FFF2-40B4-BE49-F238E27FC236}">
                <a16:creationId xmlns:a16="http://schemas.microsoft.com/office/drawing/2014/main" id="{1D2E589A-6C46-E18C-28D1-7BB32A8D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" y="0"/>
            <a:ext cx="9141537" cy="5232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0A307-A734-50AA-9B12-43FFD975C4AD}"/>
              </a:ext>
            </a:extLst>
          </p:cNvPr>
          <p:cNvSpPr txBox="1"/>
          <p:nvPr/>
        </p:nvSpPr>
        <p:spPr>
          <a:xfrm>
            <a:off x="2064434" y="287440"/>
            <a:ext cx="660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             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Natural Language Understanding Pipeline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EABAD24-9253-419E-7D52-721FA9A6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518272"/>
            <a:ext cx="9080695" cy="4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2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2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0F973-223D-0E07-3984-16022E1EB729}"/>
              </a:ext>
            </a:extLst>
          </p:cNvPr>
          <p:cNvSpPr txBox="1"/>
          <p:nvPr/>
        </p:nvSpPr>
        <p:spPr>
          <a:xfrm>
            <a:off x="3467100" y="176838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TECHNOLOGIES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</a:rPr>
              <a:t>USED</a:t>
            </a:r>
            <a:endParaRPr lang="en-IN" sz="24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1F375-6D04-9897-BEFB-EC82EE9F335E}"/>
              </a:ext>
            </a:extLst>
          </p:cNvPr>
          <p:cNvSpPr txBox="1"/>
          <p:nvPr/>
        </p:nvSpPr>
        <p:spPr>
          <a:xfrm>
            <a:off x="278130" y="815340"/>
            <a:ext cx="86334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 Intent &amp; Entity Engine:</a:t>
            </a:r>
          </a:p>
          <a:p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spaCy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 for NER, tokenization, POS tagging and basic intent/entity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BERT Transformers (Hugging Face) for intent classification and sentence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Rasa NLU for combined intent and entity recognition with training data in YAML.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Python 3.9+ with libraries like NumPy/Pandas for data prep and experimentation.</a:t>
            </a:r>
          </a:p>
          <a:p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IN" dirty="0">
                <a:solidFill>
                  <a:schemeClr val="accent4"/>
                </a:solidFill>
              </a:rPr>
              <a:t>Dialogue &amp;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Rasa (core/dialogue policies) or custom Python state machine for dialogue flow and slot filling.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FastAPI</a:t>
            </a: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 for REST APIs to connect NLU engine with frontend and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SQLite 3 for storing user accounts, session data, and FAQs/knowledge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Template-based response generation in Python (Jinja-style or f-strings) for clear, context-aware replies.</a:t>
            </a:r>
          </a:p>
          <a:p>
            <a:endParaRPr lang="en-IN" dirty="0"/>
          </a:p>
        </p:txBody>
      </p:sp>
      <p:pic>
        <p:nvPicPr>
          <p:cNvPr id="9" name="Picture 8" descr="A group of blue and yellow gears&#10;&#10;AI-generated content may be incorrect.">
            <a:extLst>
              <a:ext uri="{FF2B5EF4-FFF2-40B4-BE49-F238E27FC236}">
                <a16:creationId xmlns:a16="http://schemas.microsoft.com/office/drawing/2014/main" id="{415AB3A3-DDCE-08E0-A1AB-A1DC249B9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540" y="-176838"/>
            <a:ext cx="9654540" cy="5320338"/>
          </a:xfrm>
          <a:prstGeom prst="rect">
            <a:avLst/>
          </a:prstGeom>
          <a:effectLst>
            <a:reflection blurRad="317500" stA="60000" endPos="65000" dist="1905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9357C8-8049-861F-1EF2-EB227CF9D42F}"/>
              </a:ext>
            </a:extLst>
          </p:cNvPr>
          <p:cNvSpPr txBox="1"/>
          <p:nvPr/>
        </p:nvSpPr>
        <p:spPr>
          <a:xfrm>
            <a:off x="3977640" y="91604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TECHNOLOGIES USED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CDBC2-6ACF-B646-4D38-D0A764FB7D03}"/>
              </a:ext>
            </a:extLst>
          </p:cNvPr>
          <p:cNvSpPr txBox="1"/>
          <p:nvPr/>
        </p:nvSpPr>
        <p:spPr>
          <a:xfrm>
            <a:off x="1569720" y="501610"/>
            <a:ext cx="762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IN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Intent &amp; Entity Engine: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/>
              <a:t>spaCy</a:t>
            </a:r>
            <a:r>
              <a:rPr lang="en-IN" dirty="0"/>
              <a:t> for NER, tokenization, POS tagging and basic intent/entity experiments.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BERT Transformers (Hugging Face) for intent classification and sentence embeddings.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Rasa NLU for combined intent and entity recognition with training data in YAML.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Python 3.9+ with libraries like NumPy/Pandas for data prep and experimentation.</a:t>
            </a:r>
          </a:p>
        </p:txBody>
      </p:sp>
    </p:spTree>
    <p:extLst>
      <p:ext uri="{BB962C8B-B14F-4D97-AF65-F5344CB8AC3E}">
        <p14:creationId xmlns:p14="http://schemas.microsoft.com/office/powerpoint/2010/main" val="167345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352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700" dirty="0">
                <a:solidFill>
                  <a:schemeClr val="bg1"/>
                </a:solidFill>
              </a:rPr>
              <a:t>Outcome:</a:t>
            </a:r>
          </a:p>
        </p:txBody>
      </p:sp>
      <p:sp>
        <p:nvSpPr>
          <p:cNvPr id="4" name="Text 2"/>
          <p:cNvSpPr/>
          <p:nvPr/>
        </p:nvSpPr>
        <p:spPr>
          <a:xfrm>
            <a:off x="838200" y="2057400"/>
            <a:ext cx="7616952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38200" y="2331720"/>
            <a:ext cx="7616952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8200" y="3272791"/>
            <a:ext cx="761695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60"/>
              </a:lnSpc>
              <a:buNone/>
            </a:pP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38200" y="3775711"/>
            <a:ext cx="7616952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38200" y="4050030"/>
            <a:ext cx="7616952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88AC7-04BB-5BE4-8BF1-0DE9B64E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4" y="1130962"/>
            <a:ext cx="8083296" cy="3669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8083296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914400" y="1249680"/>
            <a:ext cx="7620000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pic>
        <p:nvPicPr>
          <p:cNvPr id="6" name="Picture 5" descr="A pink and white background with a white border&#10;&#10;AI-generated content may be incorrect.">
            <a:extLst>
              <a:ext uri="{FF2B5EF4-FFF2-40B4-BE49-F238E27FC236}">
                <a16:creationId xmlns:a16="http://schemas.microsoft.com/office/drawing/2014/main" id="{796E73B0-9051-489F-A9D6-5BCA262B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DAB0-CC17-8077-009C-18557435B49E}"/>
              </a:ext>
            </a:extLst>
          </p:cNvPr>
          <p:cNvSpPr txBox="1"/>
          <p:nvPr/>
        </p:nvSpPr>
        <p:spPr>
          <a:xfrm>
            <a:off x="2164080" y="265718"/>
            <a:ext cx="488899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240"/>
              </a:lnSpc>
              <a:buNone/>
            </a:pPr>
            <a:r>
              <a:rPr lang="en-US" sz="1800" b="1" dirty="0">
                <a:solidFill>
                  <a:srgbClr val="06B6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💬 Module 2: Dialogue Management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0E5B-D12E-9458-BA8D-FE077841BE20}"/>
              </a:ext>
            </a:extLst>
          </p:cNvPr>
          <p:cNvSpPr txBox="1"/>
          <p:nvPr/>
        </p:nvSpPr>
        <p:spPr>
          <a:xfrm>
            <a:off x="1676400" y="582617"/>
            <a:ext cx="6187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🔀 Manage conversation flow and context</a:t>
            </a:r>
          </a:p>
          <a:p>
            <a:r>
              <a:rPr lang="en-IN" dirty="0"/>
              <a:t>❓ Handle clarifications and follow-up questions</a:t>
            </a:r>
          </a:p>
          <a:p>
            <a:r>
              <a:rPr lang="en-IN" dirty="0"/>
              <a:t>📝 Maintain conversation history</a:t>
            </a:r>
          </a:p>
          <a:p>
            <a:r>
              <a:rPr lang="en-IN" dirty="0"/>
              <a:t>⚡ Gracefully handle out-of-scope queries</a:t>
            </a:r>
          </a:p>
          <a:p>
            <a:r>
              <a:rPr lang="en-IN" dirty="0"/>
              <a:t>🗄️ Query backend database for relevant information</a:t>
            </a:r>
          </a:p>
          <a:p>
            <a:r>
              <a:rPr lang="en-IN" dirty="0"/>
              <a:t>📄 Generate context-aware natural language responses</a:t>
            </a:r>
          </a:p>
          <a:p>
            <a:r>
              <a:rPr lang="en-IN" dirty="0"/>
              <a:t>✨ Format responses for clarity and accuracy</a:t>
            </a:r>
          </a:p>
          <a:p>
            <a:r>
              <a:rPr lang="en-IN" dirty="0"/>
              <a:t>🎯 Support multiple response templates for variety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ilestone 2: Dialogue Manager Workflow - Multi-Component Architecture">
            <a:extLst>
              <a:ext uri="{FF2B5EF4-FFF2-40B4-BE49-F238E27FC236}">
                <a16:creationId xmlns:a16="http://schemas.microsoft.com/office/drawing/2014/main" id="{8153502F-C786-7095-CA1D-C92AA4F972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 descr="A white and blue background with pink and blue shapes&#10;&#10;AI-generated content may be incorrect.">
            <a:extLst>
              <a:ext uri="{FF2B5EF4-FFF2-40B4-BE49-F238E27FC236}">
                <a16:creationId xmlns:a16="http://schemas.microsoft.com/office/drawing/2014/main" id="{A6FA9FE3-E438-5265-C069-CF626D1E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" y="0"/>
            <a:ext cx="9087729" cy="5143500"/>
          </a:xfrm>
          <a:prstGeom prst="rect">
            <a:avLst/>
          </a:prstGeom>
        </p:spPr>
      </p:pic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4173CD07-B7F5-62A0-180E-670AEE19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9914"/>
            <a:ext cx="9144000" cy="5333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15D02-AD99-9FBC-5BD1-A7A798C49C4C}"/>
              </a:ext>
            </a:extLst>
          </p:cNvPr>
          <p:cNvSpPr txBox="1"/>
          <p:nvPr/>
        </p:nvSpPr>
        <p:spPr>
          <a:xfrm>
            <a:off x="211015" y="189914"/>
            <a:ext cx="3193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Dialogue Manager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146847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</TotalTime>
  <Words>976</Words>
  <Application>Microsoft Office PowerPoint</Application>
  <PresentationFormat>On-screen Show (16:9)</PresentationFormat>
  <Paragraphs>181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fkGrotesk</vt:lpstr>
      <vt:lpstr>fkGroteskNeue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soora namitha</cp:lastModifiedBy>
  <cp:revision>6</cp:revision>
  <dcterms:created xsi:type="dcterms:W3CDTF">2025-12-23T09:24:15Z</dcterms:created>
  <dcterms:modified xsi:type="dcterms:W3CDTF">2026-01-05T06:05:34Z</dcterms:modified>
</cp:coreProperties>
</file>